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797675" cy="9928225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3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ppe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Mappe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v>Okt.´18 - Sept.´19</c:v>
          </c:tx>
          <c:marker>
            <c:symbol val="none"/>
          </c:marker>
          <c:dLbls>
            <c:dLbl>
              <c:idx val="0"/>
              <c:layout>
                <c:manualLayout>
                  <c:x val="-3.1558189325280941E-3"/>
                  <c:y val="-1.8518522376061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1.5873019179481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5779094662640471E-3"/>
                  <c:y val="-6.08465735213459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4.76190575384445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"/>
                  <c:y val="-5.82010703247657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1.5779094662640471E-3"/>
                  <c:y val="-6.34920767179262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3.1558189325280941E-3"/>
                  <c:y val="-5.0264560735024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Tabelle1!$A$1:$L$1</c:f>
              <c:strCache>
                <c:ptCount val="12"/>
                <c:pt idx="0">
                  <c:v>Oktober</c:v>
                </c:pt>
                <c:pt idx="1">
                  <c:v>November</c:v>
                </c:pt>
                <c:pt idx="2">
                  <c:v>Dezember</c:v>
                </c:pt>
                <c:pt idx="3">
                  <c:v>Januar</c:v>
                </c:pt>
                <c:pt idx="4">
                  <c:v>Februar</c:v>
                </c:pt>
                <c:pt idx="5">
                  <c:v>März</c:v>
                </c:pt>
                <c:pt idx="6">
                  <c:v>April</c:v>
                </c:pt>
                <c:pt idx="7">
                  <c:v>Mai</c:v>
                </c:pt>
                <c:pt idx="8">
                  <c:v>Juni</c:v>
                </c:pt>
                <c:pt idx="9">
                  <c:v>Juli</c:v>
                </c:pt>
                <c:pt idx="10">
                  <c:v>August</c:v>
                </c:pt>
                <c:pt idx="11">
                  <c:v>September</c:v>
                </c:pt>
              </c:strCache>
            </c:strRef>
          </c:cat>
          <c:val>
            <c:numRef>
              <c:f>Tabelle1!$A$2:$L$2</c:f>
              <c:numCache>
                <c:formatCode>General</c:formatCode>
                <c:ptCount val="12"/>
                <c:pt idx="0">
                  <c:v>3195</c:v>
                </c:pt>
                <c:pt idx="1">
                  <c:v>3195</c:v>
                </c:pt>
                <c:pt idx="2">
                  <c:v>3187</c:v>
                </c:pt>
                <c:pt idx="3">
                  <c:v>338</c:v>
                </c:pt>
                <c:pt idx="4">
                  <c:v>551</c:v>
                </c:pt>
                <c:pt idx="5">
                  <c:v>764</c:v>
                </c:pt>
                <c:pt idx="6">
                  <c:v>1030</c:v>
                </c:pt>
                <c:pt idx="7">
                  <c:v>1396</c:v>
                </c:pt>
                <c:pt idx="8">
                  <c:v>1661</c:v>
                </c:pt>
                <c:pt idx="9">
                  <c:v>2368</c:v>
                </c:pt>
                <c:pt idx="10">
                  <c:v>2807</c:v>
                </c:pt>
                <c:pt idx="11">
                  <c:v>2974</c:v>
                </c:pt>
              </c:numCache>
            </c:numRef>
          </c:val>
          <c:smooth val="0"/>
        </c:ser>
        <c:ser>
          <c:idx val="1"/>
          <c:order val="1"/>
          <c:tx>
            <c:v>Okt.´19 - April´20</c:v>
          </c:tx>
          <c:marker>
            <c:symbol val="none"/>
          </c:marker>
          <c:dLbls>
            <c:dLbl>
              <c:idx val="0"/>
              <c:layout>
                <c:manualLayout>
                  <c:x val="0"/>
                  <c:y val="2.91005351623828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2.91005351623828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Tabelle1!$M$2:$S$2</c:f>
              <c:numCache>
                <c:formatCode>General</c:formatCode>
                <c:ptCount val="7"/>
                <c:pt idx="0">
                  <c:v>3013</c:v>
                </c:pt>
                <c:pt idx="1">
                  <c:v>3003</c:v>
                </c:pt>
                <c:pt idx="2">
                  <c:v>2955</c:v>
                </c:pt>
                <c:pt idx="3">
                  <c:v>204</c:v>
                </c:pt>
                <c:pt idx="4">
                  <c:v>400</c:v>
                </c:pt>
                <c:pt idx="5">
                  <c:v>605</c:v>
                </c:pt>
                <c:pt idx="6">
                  <c:v>784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715008"/>
        <c:axId val="223871360"/>
      </c:lineChart>
      <c:catAx>
        <c:axId val="214715008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crossAx val="223871360"/>
        <c:crosses val="autoZero"/>
        <c:auto val="1"/>
        <c:lblAlgn val="ctr"/>
        <c:lblOffset val="100"/>
        <c:noMultiLvlLbl val="0"/>
      </c:catAx>
      <c:valAx>
        <c:axId val="2238713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47150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de-DE" sz="1800" b="0" dirty="0"/>
              <a:t>Ausbildungsmarktzahlen IHK Bonn/Rhein-Sieg</a:t>
            </a:r>
            <a:r>
              <a:rPr lang="de-DE" sz="1600" dirty="0"/>
              <a:t/>
            </a:r>
            <a:br>
              <a:rPr lang="de-DE" sz="1600" dirty="0"/>
            </a:br>
            <a:r>
              <a:rPr lang="de-DE" sz="1400" b="0" dirty="0"/>
              <a:t>Januar - April 2020</a:t>
            </a:r>
          </a:p>
        </c:rich>
      </c:tx>
      <c:layout>
        <c:manualLayout>
          <c:xMode val="edge"/>
          <c:yMode val="edge"/>
          <c:x val="0.2688301906697575"/>
          <c:y val="0"/>
        </c:manualLayout>
      </c:layout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v>Eingetragene Ausbildungsstellen- IHK</c:v>
          </c:tx>
          <c:marker>
            <c:symbol val="none"/>
          </c:marker>
          <c:dLbls>
            <c:dLbl>
              <c:idx val="0"/>
              <c:layout>
                <c:manualLayout>
                  <c:x val="2.0449897750511249E-3"/>
                  <c:y val="1.0309281140049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7491046109506729E-17"/>
                  <c:y val="6.87285409336636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0449897750511249E-3"/>
                  <c:y val="6.87285409336636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Tabelle1!$A$1:$D$1</c:f>
              <c:strCache>
                <c:ptCount val="4"/>
                <c:pt idx="0">
                  <c:v>Januar</c:v>
                </c:pt>
                <c:pt idx="1">
                  <c:v>Februar</c:v>
                </c:pt>
                <c:pt idx="2">
                  <c:v>März</c:v>
                </c:pt>
                <c:pt idx="3">
                  <c:v>April*</c:v>
                </c:pt>
              </c:strCache>
            </c:strRef>
          </c:cat>
          <c:val>
            <c:numRef>
              <c:f>Tabelle1!$A$2:$D$2</c:f>
              <c:numCache>
                <c:formatCode>General</c:formatCode>
                <c:ptCount val="4"/>
                <c:pt idx="0">
                  <c:v>204</c:v>
                </c:pt>
                <c:pt idx="1">
                  <c:v>400</c:v>
                </c:pt>
                <c:pt idx="2">
                  <c:v>605</c:v>
                </c:pt>
                <c:pt idx="3">
                  <c:v>784</c:v>
                </c:pt>
              </c:numCache>
            </c:numRef>
          </c:val>
          <c:smooth val="0"/>
        </c:ser>
        <c:ser>
          <c:idx val="1"/>
          <c:order val="1"/>
          <c:tx>
            <c:v>Gemeldete Ausbildungsstellen - AA</c:v>
          </c:tx>
          <c:marker>
            <c:symbol val="none"/>
          </c:marker>
          <c:dLbls>
            <c:dLbl>
              <c:idx val="0"/>
              <c:layout>
                <c:manualLayout>
                  <c:x val="0"/>
                  <c:y val="6.87285409336636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7491046109506729E-17"/>
                  <c:y val="1.0309281140049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2.74914163734654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Tabelle1!$A$3:$D$3</c:f>
              <c:numCache>
                <c:formatCode>General</c:formatCode>
                <c:ptCount val="4"/>
                <c:pt idx="0">
                  <c:v>1899</c:v>
                </c:pt>
                <c:pt idx="1">
                  <c:v>2157</c:v>
                </c:pt>
                <c:pt idx="2">
                  <c:v>2358</c:v>
                </c:pt>
                <c:pt idx="3">
                  <c:v>2390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4235392"/>
        <c:axId val="234236928"/>
      </c:lineChart>
      <c:catAx>
        <c:axId val="234235392"/>
        <c:scaling>
          <c:orientation val="minMax"/>
        </c:scaling>
        <c:delete val="0"/>
        <c:axPos val="b"/>
        <c:majorTickMark val="none"/>
        <c:minorTickMark val="none"/>
        <c:tickLblPos val="nextTo"/>
        <c:crossAx val="234236928"/>
        <c:crosses val="autoZero"/>
        <c:auto val="1"/>
        <c:lblAlgn val="ctr"/>
        <c:lblOffset val="100"/>
        <c:noMultiLvlLbl val="0"/>
      </c:catAx>
      <c:valAx>
        <c:axId val="23423692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23423539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0.72086</cdr:x>
      <cdr:y>0.92784</cdr:y>
    </cdr:from>
    <cdr:to>
      <cdr:x>1</cdr:x>
      <cdr:y>1</cdr:y>
    </cdr:to>
    <cdr:sp macro="" textlink="">
      <cdr:nvSpPr>
        <cdr:cNvPr id="2" name="Textfeld 1"/>
        <cdr:cNvSpPr txBox="1"/>
      </cdr:nvSpPr>
      <cdr:spPr>
        <a:xfrm xmlns:a="http://schemas.openxmlformats.org/drawingml/2006/main">
          <a:off x="4476750" y="3428999"/>
          <a:ext cx="1733550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de-DE" sz="1000"/>
            <a:t>* davon unbesetzt: 1.577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6153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9848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12239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0367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6710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1475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3326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59293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431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7624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1313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039E8-4FE4-46B3-94F7-4F63ABFEE6CA}" type="datetimeFigureOut">
              <a:rPr lang="de-DE" smtClean="0"/>
              <a:t>08.05.2020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5F061-1C5A-4C5A-81FE-17CFF07FAF9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28079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9079365"/>
              </p:ext>
            </p:extLst>
          </p:nvPr>
        </p:nvGraphicFramePr>
        <p:xfrm>
          <a:off x="323528" y="836712"/>
          <a:ext cx="8712968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feld 4"/>
          <p:cNvSpPr txBox="1"/>
          <p:nvPr/>
        </p:nvSpPr>
        <p:spPr>
          <a:xfrm>
            <a:off x="2195736" y="188640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Eingetragene Ausbildungsverhältnisse </a:t>
            </a:r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1152128" cy="51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303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4581110"/>
              </p:ext>
            </p:extLst>
          </p:nvPr>
        </p:nvGraphicFramePr>
        <p:xfrm>
          <a:off x="179512" y="404664"/>
          <a:ext cx="8568952" cy="6192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1152128" cy="51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22973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Bildschirmpräsentation (4:3)</PresentationFormat>
  <Paragraphs>18</Paragraphs>
  <Slides>2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Larissa</vt:lpstr>
      <vt:lpstr>PowerPoint-Präsentation</vt:lpstr>
      <vt:lpstr>PowerPoint-Präsentation</vt:lpstr>
    </vt:vector>
  </TitlesOfParts>
  <Company>Industrie- und Handelskammer Bonn/Rhein-Sieg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Katharina Haas</dc:creator>
  <cp:lastModifiedBy>Engmann, Claudia</cp:lastModifiedBy>
  <cp:revision>3</cp:revision>
  <cp:lastPrinted>2020-05-08T06:46:59Z</cp:lastPrinted>
  <dcterms:created xsi:type="dcterms:W3CDTF">2020-05-05T07:23:23Z</dcterms:created>
  <dcterms:modified xsi:type="dcterms:W3CDTF">2020-05-08T06:47:59Z</dcterms:modified>
</cp:coreProperties>
</file>